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8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82A99F8-151A-4AA5-82AE-EBEA4362180C}"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13928D-0461-4EBF-B7DB-2AA03E9A8736}"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2A99F8-151A-4AA5-82AE-EBEA4362180C}"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13928D-0461-4EBF-B7DB-2AA03E9A873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2A99F8-151A-4AA5-82AE-EBEA4362180C}"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13928D-0461-4EBF-B7DB-2AA03E9A873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2A99F8-151A-4AA5-82AE-EBEA4362180C}"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13928D-0461-4EBF-B7DB-2AA03E9A873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2A99F8-151A-4AA5-82AE-EBEA4362180C}"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13928D-0461-4EBF-B7DB-2AA03E9A8736}"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82A99F8-151A-4AA5-82AE-EBEA4362180C}" type="datetimeFigureOut">
              <a:rPr lang="en-GB" smtClean="0"/>
              <a:t>05/05/2020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13928D-0461-4EBF-B7DB-2AA03E9A8736}"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82A99F8-151A-4AA5-82AE-EBEA4362180C}" type="datetimeFigureOut">
              <a:rPr lang="en-GB" smtClean="0"/>
              <a:t>05/05/2020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E13928D-0461-4EBF-B7DB-2AA03E9A8736}"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82A99F8-151A-4AA5-82AE-EBEA4362180C}" type="datetimeFigureOut">
              <a:rPr lang="en-GB" smtClean="0"/>
              <a:t>05/05/2020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E13928D-0461-4EBF-B7DB-2AA03E9A873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2A99F8-151A-4AA5-82AE-EBEA4362180C}" type="datetimeFigureOut">
              <a:rPr lang="en-GB" smtClean="0"/>
              <a:t>05/05/2020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E13928D-0461-4EBF-B7DB-2AA03E9A873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2A99F8-151A-4AA5-82AE-EBEA4362180C}" type="datetimeFigureOut">
              <a:rPr lang="en-GB" smtClean="0"/>
              <a:t>05/05/2020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13928D-0461-4EBF-B7DB-2AA03E9A8736}"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2A99F8-151A-4AA5-82AE-EBEA4362180C}" type="datetimeFigureOut">
              <a:rPr lang="en-GB" smtClean="0"/>
              <a:t>05/05/2020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13928D-0461-4EBF-B7DB-2AA03E9A8736}"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2A99F8-151A-4AA5-82AE-EBEA4362180C}" type="datetimeFigureOut">
              <a:rPr lang="en-GB" smtClean="0"/>
              <a:t>05/05/2020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13928D-0461-4EBF-B7DB-2AA03E9A8736}"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The Public/Private Debate</a:t>
            </a:r>
            <a:endParaRPr lang="en-GB" b="1" dirty="0"/>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However, political practice was such that the exercise of full citizenship continued to be confined to particular </a:t>
            </a:r>
            <a:r>
              <a:rPr lang="en-GB" dirty="0" smtClean="0"/>
              <a:t>groups. For example</a:t>
            </a:r>
            <a:r>
              <a:rPr lang="en-GB" dirty="0"/>
              <a:t>, the fully literate, the sane, or the propertied, elite minority, Despite significant advances, both in political philosophy and democratic practice, especially since the development of the modem welfare state, the concept and practice of citizenship continues to be restricted.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Sexual Contract</a:t>
            </a:r>
            <a:endParaRPr lang="en-GB" b="1" dirty="0"/>
          </a:p>
        </p:txBody>
      </p:sp>
      <p:sp>
        <p:nvSpPr>
          <p:cNvPr id="3" name="Content Placeholder 2"/>
          <p:cNvSpPr>
            <a:spLocks noGrp="1"/>
          </p:cNvSpPr>
          <p:nvPr>
            <p:ph idx="1"/>
          </p:nvPr>
        </p:nvSpPr>
        <p:spPr/>
        <p:txBody>
          <a:bodyPr>
            <a:normAutofit fontScale="92500" lnSpcReduction="20000"/>
          </a:bodyPr>
          <a:lstStyle/>
          <a:p>
            <a:r>
              <a:rPr lang="en-US" dirty="0" smtClean="0"/>
              <a:t>The sexual contract, according </a:t>
            </a:r>
            <a:r>
              <a:rPr lang="en-US" dirty="0"/>
              <a:t>to Carol </a:t>
            </a:r>
            <a:r>
              <a:rPr lang="en-US" dirty="0" err="1" smtClean="0"/>
              <a:t>Pateman</a:t>
            </a:r>
            <a:r>
              <a:rPr lang="en-US" dirty="0" smtClean="0"/>
              <a:t>, is ‘the </a:t>
            </a:r>
            <a:r>
              <a:rPr lang="en-US" dirty="0"/>
              <a:t>story of the original contract’ which laid the foundations of the present day political relationship between an ‘individual’ and </a:t>
            </a:r>
            <a:r>
              <a:rPr lang="en-US" dirty="0" smtClean="0"/>
              <a:t>the state. </a:t>
            </a:r>
            <a:r>
              <a:rPr lang="en-US" dirty="0" err="1"/>
              <a:t>Pateman</a:t>
            </a:r>
            <a:r>
              <a:rPr lang="en-US" dirty="0"/>
              <a:t> terms the story of the original contract as ‘half of the story’ with the other half filled in by her assertion that it is the ‘sexual contract’ which forms the bedrock of modern day patriarchy established through the male sex right. “The new civil society created through the original contract is a patriarchal social order.” (</a:t>
            </a:r>
            <a:r>
              <a:rPr lang="en-US" dirty="0" err="1"/>
              <a:t>Pateman</a:t>
            </a:r>
            <a:r>
              <a:rPr lang="en-US" dirty="0"/>
              <a:t>: 1988).</a:t>
            </a:r>
            <a:endParaRPr lang="en-GB" dirty="0"/>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err="1"/>
              <a:t>Pateman</a:t>
            </a:r>
            <a:r>
              <a:rPr lang="en-US" dirty="0"/>
              <a:t> asserts that a just contract is not possible because the 17</a:t>
            </a:r>
            <a:r>
              <a:rPr lang="en-US" baseline="30000" dirty="0"/>
              <a:t>th</a:t>
            </a:r>
            <a:r>
              <a:rPr lang="en-US" dirty="0"/>
              <a:t> century original contract was between individuals and the state and women were not considered to be ‘individuals</a:t>
            </a:r>
            <a:r>
              <a:rPr lang="en-US" dirty="0" smtClean="0"/>
              <a:t>’. A </a:t>
            </a:r>
            <a:r>
              <a:rPr lang="en-US" dirty="0"/>
              <a:t>just contract can only take place when all the parties involved are free without one subjugating the other. </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a:t>It is through Thomas Hobbes and John Locke, the classical social contract theorists, who confirmed that women did not form part of an original contract, that </a:t>
            </a:r>
            <a:r>
              <a:rPr lang="en-US" dirty="0" err="1"/>
              <a:t>Pateman</a:t>
            </a:r>
            <a:r>
              <a:rPr lang="en-US" dirty="0"/>
              <a:t> develops her theory of the sexual contract as a prelude to the domination of women </a:t>
            </a:r>
            <a:r>
              <a:rPr lang="en-US" dirty="0" err="1" smtClean="0"/>
              <a:t>institutionalised</a:t>
            </a:r>
            <a:r>
              <a:rPr lang="en-US" dirty="0" smtClean="0"/>
              <a:t> </a:t>
            </a:r>
            <a:r>
              <a:rPr lang="en-US" dirty="0"/>
              <a:t>by various contracts, one of the most important being the marriage contract.</a:t>
            </a:r>
            <a:endParaRPr lang="en-GB" dirty="0"/>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a:t>Viewing the social contract as a male </a:t>
            </a:r>
            <a:r>
              <a:rPr lang="en-US" dirty="0" smtClean="0"/>
              <a:t>initiative</a:t>
            </a:r>
            <a:r>
              <a:rPr lang="en-US" dirty="0"/>
              <a:t>, </a:t>
            </a:r>
            <a:r>
              <a:rPr lang="en-US" dirty="0" err="1"/>
              <a:t>Pateman</a:t>
            </a:r>
            <a:r>
              <a:rPr lang="en-US" dirty="0"/>
              <a:t> considers </a:t>
            </a:r>
            <a:r>
              <a:rPr lang="en-US" dirty="0" smtClean="0"/>
              <a:t>the establishment </a:t>
            </a:r>
            <a:r>
              <a:rPr lang="en-US" dirty="0"/>
              <a:t>of a contract </a:t>
            </a:r>
            <a:r>
              <a:rPr lang="en-US" dirty="0" smtClean="0"/>
              <a:t>is akin </a:t>
            </a:r>
            <a:r>
              <a:rPr lang="en-US" dirty="0"/>
              <a:t>to modern day subordination. In support of this argument </a:t>
            </a:r>
            <a:r>
              <a:rPr lang="en-US" dirty="0" err="1"/>
              <a:t>Pateman</a:t>
            </a:r>
            <a:r>
              <a:rPr lang="en-US" dirty="0"/>
              <a:t> puts forth a significant query which shows contract as an unjust </a:t>
            </a:r>
            <a:r>
              <a:rPr lang="en-US" dirty="0" smtClean="0"/>
              <a:t>exchange.</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a:t>To support her argument of how women were not considered individuals neither did they possess property till the late 19</a:t>
            </a:r>
            <a:r>
              <a:rPr lang="en-US" baseline="30000" dirty="0"/>
              <a:t>th</a:t>
            </a:r>
            <a:r>
              <a:rPr lang="en-US" dirty="0"/>
              <a:t> century under the law of </a:t>
            </a:r>
            <a:r>
              <a:rPr lang="en-US" dirty="0" err="1"/>
              <a:t>coverture</a:t>
            </a:r>
            <a:r>
              <a:rPr lang="en-US" dirty="0"/>
              <a:t>, she questions the marriage contract which subordinates women in the guise of freedom. </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err="1"/>
              <a:t>Pateman</a:t>
            </a:r>
            <a:r>
              <a:rPr lang="en-US" dirty="0"/>
              <a:t> recalls the original social contract to illustrate how the modern political order was formulated in such a way that the ‘subordination of women was built into the very foundations of modern liberal thought’, reducing women as bodies to be employed for the fulfillment of their essentialist roles as defined by the original contract.</a:t>
            </a:r>
            <a:endParaRPr lang="en-GB" dirty="0"/>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a:t>Whether it is marriage, prostitution, surrogacy or any other form of employment, a contract can only become just if according to </a:t>
            </a:r>
            <a:r>
              <a:rPr lang="en-US" dirty="0" err="1"/>
              <a:t>Nirmal</a:t>
            </a:r>
            <a:r>
              <a:rPr lang="en-US" dirty="0"/>
              <a:t> </a:t>
            </a:r>
            <a:r>
              <a:rPr lang="en-US" dirty="0" err="1"/>
              <a:t>Puwar</a:t>
            </a:r>
            <a:r>
              <a:rPr lang="en-US" dirty="0"/>
              <a:t>, ‘a body is emptied of its gender or race..’ (</a:t>
            </a:r>
            <a:r>
              <a:rPr lang="en-US" dirty="0" err="1"/>
              <a:t>Nirmal</a:t>
            </a:r>
            <a:r>
              <a:rPr lang="en-US" dirty="0"/>
              <a:t> </a:t>
            </a:r>
            <a:r>
              <a:rPr lang="en-US" dirty="0" err="1"/>
              <a:t>Puwar</a:t>
            </a:r>
            <a:r>
              <a:rPr lang="en-US" dirty="0"/>
              <a:t>, Space Invaders: Race, Gender and Bodies of Place). </a:t>
            </a:r>
            <a:endParaRPr lang="en-GB"/>
          </a:p>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The </a:t>
            </a:r>
            <a:r>
              <a:rPr lang="en-GB" b="1" dirty="0" smtClean="0"/>
              <a:t>public</a:t>
            </a:r>
            <a:r>
              <a:rPr lang="en-GB" dirty="0" smtClean="0"/>
              <a:t> and the </a:t>
            </a:r>
            <a:r>
              <a:rPr lang="en-GB" b="1" dirty="0" smtClean="0"/>
              <a:t>private</a:t>
            </a:r>
            <a:r>
              <a:rPr lang="en-GB" dirty="0" smtClean="0"/>
              <a:t> is a central motif of feminist writing and political struggle.</a:t>
            </a:r>
          </a:p>
          <a:p>
            <a:r>
              <a:rPr lang="en-GB" dirty="0" smtClean="0"/>
              <a:t>The public/private dichotomy in feminist discourse considers the association of women with the private sphere, and the consequent  devaluation of its activities, as the main reason for gender and power inequality.</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smtClean="0"/>
              <a:t>Women’s interests are intertwined with the notions of culture and community (</a:t>
            </a:r>
            <a:r>
              <a:rPr lang="en-GB" dirty="0" err="1" smtClean="0"/>
              <a:t>Rao</a:t>
            </a:r>
            <a:r>
              <a:rPr lang="en-GB" dirty="0" smtClean="0"/>
              <a:t> 1995) and the emphasis of the public/private division is associated with this process. Since women’s interests are constructed within the discourses of social and cultural identities there are bound to be situations where boundaries of the ‘private’ become rigid.</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GB" dirty="0" smtClean="0"/>
              <a:t>The adoption of women’s rights as human rights in the Beijing Conference (1995) revived the focus on the public/ private distinction and considered violence against women in the private sphere as human rights violation.</a:t>
            </a:r>
          </a:p>
          <a:p>
            <a:r>
              <a:rPr lang="en-GB" dirty="0" smtClean="0"/>
              <a:t>The conventional boundaries drawn between ‘public’ and ‘private’ realms were questioned, and the need to recognise domestic life as deeply political was emphasised (</a:t>
            </a:r>
            <a:r>
              <a:rPr lang="en-GB" dirty="0" err="1" smtClean="0"/>
              <a:t>Vijayalakshmi</a:t>
            </a:r>
            <a:r>
              <a:rPr lang="en-GB" dirty="0" smtClean="0"/>
              <a:t>: 2005)</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Two issues are crucial while looking at women’s activism from the point of public/ private discourse. The first is related to politicising the ‘private’, taking up issues of the private space, and making the deprivation of rights of the women within the family a discourse in the public realm.</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Second, taking up unjust and oppressive practices in the social norms pertaining to religion and caste (that is, private), for deliberation and change in the public sphere. Women’s activism has not, however, been consistent in addressing these issues.</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a:t>Feminist activism and </a:t>
            </a:r>
            <a:r>
              <a:rPr lang="en-GB" dirty="0" smtClean="0"/>
              <a:t>scholarship </a:t>
            </a:r>
            <a:r>
              <a:rPr lang="en-GB" dirty="0"/>
              <a:t>have </a:t>
            </a:r>
            <a:r>
              <a:rPr lang="en-GB" dirty="0" smtClean="0"/>
              <a:t>illuminated </a:t>
            </a:r>
            <a:r>
              <a:rPr lang="en-GB" dirty="0"/>
              <a:t>the disparate impact that the public/private </a:t>
            </a:r>
            <a:r>
              <a:rPr lang="en-GB" dirty="0" smtClean="0"/>
              <a:t>divide had </a:t>
            </a:r>
            <a:r>
              <a:rPr lang="en-GB" dirty="0"/>
              <a:t>on women and its role in diminishing the impact of efforts to eradicate women's oppression. Women's issues often are buried because of the layers of public and private. Women's issues are said to be located mainly within the private sphere of domestic law.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Public/Private and Citizenship</a:t>
            </a:r>
            <a:endParaRPr lang="en-GB" b="1" dirty="0"/>
          </a:p>
        </p:txBody>
      </p:sp>
      <p:sp>
        <p:nvSpPr>
          <p:cNvPr id="3" name="Content Placeholder 2"/>
          <p:cNvSpPr>
            <a:spLocks noGrp="1"/>
          </p:cNvSpPr>
          <p:nvPr>
            <p:ph idx="1"/>
          </p:nvPr>
        </p:nvSpPr>
        <p:spPr/>
        <p:txBody>
          <a:bodyPr>
            <a:normAutofit fontScale="85000" lnSpcReduction="20000"/>
          </a:bodyPr>
          <a:lstStyle/>
          <a:p>
            <a:r>
              <a:rPr lang="en-GB" dirty="0"/>
              <a:t>Gendered concept of </a:t>
            </a:r>
            <a:r>
              <a:rPr lang="en-GB" dirty="0" smtClean="0"/>
              <a:t>citizenship: </a:t>
            </a:r>
            <a:r>
              <a:rPr lang="en-GB" dirty="0"/>
              <a:t>The public-private dichotomy also helped in the development of an exclusionary, gendered concept of citizenship, although the actual expression of this may differ in different states. In classical liberal theory, the cloak of citizenship is supposed to sit on the shoulders of an abstract, 'disembodied' individual. Yet, this individual has visible and valued 'male' characteristics. Historically, for example, the value of citizenship has, at least partly, been derived from militarist norms of honour and camaraderie, which included only men (Young, 1989, p. 250).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a:t>Western liberal thought has constructed a notion of rights based on an ideal type of citizen. This citizen is abstract, universal, non-gendered, and </a:t>
            </a:r>
            <a:r>
              <a:rPr lang="en-GB" dirty="0" err="1"/>
              <a:t>nonracial</a:t>
            </a:r>
            <a:r>
              <a:rPr lang="en-GB" dirty="0"/>
              <a:t>; a citizen who is entitled to what we may refer to as 'natural rights' (Benn, 1972). From the </a:t>
            </a:r>
            <a:r>
              <a:rPr lang="en-GB" dirty="0" smtClean="0"/>
              <a:t>17</a:t>
            </a:r>
            <a:r>
              <a:rPr lang="en-GB" baseline="30000" dirty="0" smtClean="0"/>
              <a:t>th</a:t>
            </a:r>
            <a:r>
              <a:rPr lang="en-GB" dirty="0" smtClean="0"/>
              <a:t>  </a:t>
            </a:r>
            <a:r>
              <a:rPr lang="en-GB" dirty="0"/>
              <a:t>and </a:t>
            </a:r>
            <a:r>
              <a:rPr lang="en-GB" dirty="0" smtClean="0"/>
              <a:t>18</a:t>
            </a:r>
            <a:r>
              <a:rPr lang="en-GB" baseline="30000" dirty="0" smtClean="0"/>
              <a:t>th</a:t>
            </a:r>
            <a:r>
              <a:rPr lang="en-GB" dirty="0" smtClean="0"/>
              <a:t> centuries </a:t>
            </a:r>
            <a:r>
              <a:rPr lang="en-GB" dirty="0"/>
              <a:t>onwards, it has been commonly held that it is the task of the state and of the law to safeguard these rights, lists of which were drawn up in such documents as the American Bill of Rights and </a:t>
            </a:r>
            <a:r>
              <a:rPr lang="en-GB" dirty="0" smtClean="0"/>
              <a:t>the Declaration </a:t>
            </a:r>
            <a:r>
              <a:rPr lang="en-GB" dirty="0"/>
              <a:t>of the Rights of Man and the </a:t>
            </a:r>
            <a:r>
              <a:rPr lang="en-GB" dirty="0" smtClean="0"/>
              <a:t>Citizen(1789).</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1041</Words>
  <Application>Microsoft Office PowerPoint</Application>
  <PresentationFormat>On-screen Show (4:3)</PresentationFormat>
  <Paragraphs>21</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The Public/Private Debate</vt:lpstr>
      <vt:lpstr>PowerPoint Presentation</vt:lpstr>
      <vt:lpstr>PowerPoint Presentation</vt:lpstr>
      <vt:lpstr>PowerPoint Presentation</vt:lpstr>
      <vt:lpstr>PowerPoint Presentation</vt:lpstr>
      <vt:lpstr>PowerPoint Presentation</vt:lpstr>
      <vt:lpstr>PowerPoint Presentation</vt:lpstr>
      <vt:lpstr>Public/Private and Citizenship</vt:lpstr>
      <vt:lpstr>PowerPoint Presentation</vt:lpstr>
      <vt:lpstr>PowerPoint Presentation</vt:lpstr>
      <vt:lpstr>The Sexual Contract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Public/Private Debate</dc:title>
  <dc:creator>User</dc:creator>
  <cp:lastModifiedBy>Maryam</cp:lastModifiedBy>
  <cp:revision>10</cp:revision>
  <dcterms:created xsi:type="dcterms:W3CDTF">2013-04-03T20:30:15Z</dcterms:created>
  <dcterms:modified xsi:type="dcterms:W3CDTF">2020-05-05T10:57:50Z</dcterms:modified>
</cp:coreProperties>
</file>